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Lst>
  <p:sldSz cx="9144000" cy="6858000" type="screen4x3"/>
  <p:notesSz cx="7772400" cy="100584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4" d="100"/>
          <a:sy n="94" d="100"/>
        </p:scale>
        <p:origin x="-26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4680"/>
            <a:ext cx="8228880" cy="52963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4680"/>
            <a:ext cx="8228880" cy="52963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4680"/>
            <a:ext cx="8228880" cy="52963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4680"/>
            <a:ext cx="8228880" cy="1142280"/>
          </a:xfrm>
          <a:prstGeom prst="rect">
            <a:avLst/>
          </a:prstGeom>
        </p:spPr>
        <p:txBody>
          <a:bodyPr lIns="0" tIns="0" rIns="0" bIns="0" anchor="ctr"/>
          <a:lstStyle/>
          <a:p>
            <a:endParaRPr lang="zh-CN" sz="1800" b="0" strike="noStrike" spc="-1">
              <a:solidFill>
                <a:srgbClr val="000000"/>
              </a:solidFill>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zh-CN" sz="1800" b="0" strike="noStrike" spc="-1">
              <a:solidFill>
                <a:srgbClr val="000000"/>
              </a:solidFill>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zh-CN" sz="1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zh-CN" sz="1800" b="0" strike="noStrike" spc="-1">
                <a:solidFill>
                  <a:srgbClr val="000000"/>
                </a:solidFill>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r>
              <a:rPr lang="zh-CN" sz="1800" b="0" strike="noStrike" spc="-1">
                <a:solidFill>
                  <a:srgbClr val="000000"/>
                </a:solidFill>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4680"/>
            <a:ext cx="8228880" cy="1142280"/>
          </a:xfrm>
          <a:prstGeom prst="rect">
            <a:avLst/>
          </a:prstGeom>
        </p:spPr>
        <p:txBody>
          <a:bodyPr lIns="0" tIns="0" rIns="0" bIns="0" anchor="ctr"/>
          <a:lstStyle/>
          <a:p>
            <a:r>
              <a:rPr lang="zh-CN" sz="1800" b="0" strike="noStrike" spc="-1">
                <a:solidFill>
                  <a:srgbClr val="000000"/>
                </a:solidFill>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7.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7.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7.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7.xml"/><Relationship Id="rId4" Type="http://schemas.openxmlformats.org/officeDocument/2006/relationships/hyperlink" Target="https://www.cnblogs.com/dolphin0520/p/3592500.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1"/>
          <p:cNvSpPr/>
          <p:nvPr/>
        </p:nvSpPr>
        <p:spPr>
          <a:xfrm>
            <a:off x="685800" y="2130480"/>
            <a:ext cx="77716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Calibri"/>
                <a:ea typeface="DejaVu Sans"/>
              </a:rPr>
              <a:t>数据结构与算法</a:t>
            </a:r>
            <a:endParaRPr lang="en-US" sz="4400" b="0" strike="noStrike" spc="-1">
              <a:latin typeface="Arial"/>
            </a:endParaRPr>
          </a:p>
        </p:txBody>
      </p:sp>
      <p:sp>
        <p:nvSpPr>
          <p:cNvPr id="115" name="CustomShape 2"/>
          <p:cNvSpPr/>
          <p:nvPr/>
        </p:nvSpPr>
        <p:spPr>
          <a:xfrm>
            <a:off x="1371600" y="3886200"/>
            <a:ext cx="6400080" cy="1751760"/>
          </a:xfrm>
          <a:prstGeom prst="rect">
            <a:avLst/>
          </a:prstGeom>
          <a:noFill/>
          <a:ln>
            <a:noFill/>
          </a:ln>
        </p:spPr>
        <p:style>
          <a:lnRef idx="0">
            <a:scrgbClr r="0" g="0" b="0"/>
          </a:lnRef>
          <a:fillRef idx="0">
            <a:scrgbClr r="0" g="0" b="0"/>
          </a:fillRef>
          <a:effectRef idx="0">
            <a:scrgbClr r="0" g="0" b="0"/>
          </a:effectRef>
          <a:fontRef idx="minor"/>
        </p:style>
      </p:sp>
      <p:sp>
        <p:nvSpPr>
          <p:cNvPr id="116" name="CustomShape 3"/>
          <p:cNvSpPr/>
          <p:nvPr/>
        </p:nvSpPr>
        <p:spPr>
          <a:xfrm>
            <a:off x="0" y="6653880"/>
            <a:ext cx="1269360" cy="15300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117" name="CustomShape 4"/>
          <p:cNvSpPr/>
          <p:nvPr/>
        </p:nvSpPr>
        <p:spPr>
          <a:xfrm>
            <a:off x="0" y="6653880"/>
            <a:ext cx="1269360" cy="1526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0" tIns="0" rIns="0" bIns="0" anchor="ctr"/>
          <a:lstStyle/>
          <a:p>
            <a:pPr algn="ctr">
              <a:lnSpc>
                <a:spcPct val="100000"/>
              </a:lnSpc>
            </a:pPr>
            <a:r>
              <a:rPr lang="en-US" sz="1000" b="0" strike="noStrike" spc="-1">
                <a:solidFill>
                  <a:srgbClr val="000000"/>
                </a:solidFill>
                <a:latin typeface="Calibri"/>
                <a:ea typeface="DejaVu Sans"/>
              </a:rPr>
              <a:t>Unrestricted</a:t>
            </a:r>
            <a:endParaRPr lang="en-US" sz="1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457200" y="274680"/>
            <a:ext cx="8228880" cy="489600"/>
          </a:xfrm>
          <a:prstGeom prst="rect">
            <a:avLst/>
          </a:prstGeom>
          <a:noFill/>
          <a:ln>
            <a:noFill/>
          </a:ln>
        </p:spPr>
        <p:txBody>
          <a:bodyPr lIns="0" tIns="0" rIns="0" bIns="0" anchor="ctr"/>
          <a:lstStyle/>
          <a:p>
            <a:pPr>
              <a:lnSpc>
                <a:spcPct val="100000"/>
              </a:lnSpc>
            </a:pPr>
            <a:r>
              <a:rPr lang="zh-CN" sz="1800" b="0" strike="noStrike" spc="-1">
                <a:solidFill>
                  <a:srgbClr val="000000"/>
                </a:solidFill>
                <a:latin typeface="Arial"/>
              </a:rPr>
              <a:t>删除元素后，可以手动将没有用的元素指向空，以便于被垃圾回收</a:t>
            </a:r>
          </a:p>
        </p:txBody>
      </p:sp>
      <p:pic>
        <p:nvPicPr>
          <p:cNvPr id="137" name="Picture 2"/>
          <p:cNvPicPr/>
          <p:nvPr/>
        </p:nvPicPr>
        <p:blipFill>
          <a:blip r:embed="rId2"/>
          <a:stretch/>
        </p:blipFill>
        <p:spPr>
          <a:xfrm>
            <a:off x="395640" y="802800"/>
            <a:ext cx="6524280" cy="2647440"/>
          </a:xfrm>
          <a:prstGeom prst="rect">
            <a:avLst/>
          </a:prstGeom>
          <a:ln>
            <a:noFill/>
          </a:ln>
        </p:spPr>
      </p:pic>
      <p:pic>
        <p:nvPicPr>
          <p:cNvPr id="138" name="图片 137"/>
          <p:cNvPicPr/>
          <p:nvPr/>
        </p:nvPicPr>
        <p:blipFill>
          <a:blip r:embed="rId3"/>
          <a:stretch/>
        </p:blipFill>
        <p:spPr>
          <a:xfrm>
            <a:off x="274320" y="4225680"/>
            <a:ext cx="6324120" cy="1352160"/>
          </a:xfrm>
          <a:prstGeom prst="rect">
            <a:avLst/>
          </a:prstGeom>
          <a:ln>
            <a:noFill/>
          </a:ln>
        </p:spPr>
      </p:pic>
      <p:sp>
        <p:nvSpPr>
          <p:cNvPr id="139" name="CustomShape 2"/>
          <p:cNvSpPr/>
          <p:nvPr/>
        </p:nvSpPr>
        <p:spPr>
          <a:xfrm>
            <a:off x="914400" y="4937760"/>
            <a:ext cx="4480560" cy="274320"/>
          </a:xfrm>
          <a:prstGeom prst="rect">
            <a:avLst/>
          </a:prstGeom>
          <a:noFill/>
          <a:ln w="12600">
            <a:solidFill>
              <a:srgbClr val="FF0000"/>
            </a:solidFill>
            <a:round/>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25080" y="5760720"/>
            <a:ext cx="6624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a:rPr>
              <a:t>这里声明的时候时包装类，传入的时候是基本类型，因为基本类型可以和包装类无缝转换</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275040" y="365760"/>
            <a:ext cx="8228880" cy="640080"/>
          </a:xfrm>
          <a:prstGeom prst="rect">
            <a:avLst/>
          </a:prstGeom>
          <a:noFill/>
          <a:ln>
            <a:noFill/>
          </a:ln>
        </p:spPr>
        <p:txBody>
          <a:bodyPr lIns="0" tIns="0" rIns="0" bIns="0" anchor="ctr"/>
          <a:lstStyle/>
          <a:p>
            <a:r>
              <a:rPr lang="zh-CN" sz="1800" b="0" strike="noStrike" spc="-1">
                <a:solidFill>
                  <a:srgbClr val="000000"/>
                </a:solidFill>
                <a:latin typeface="Arial"/>
              </a:rPr>
              <a:t>data指向新的newData后，newData不再使用而失效。原来的数组被垃圾回收机制回收</a:t>
            </a:r>
          </a:p>
        </p:txBody>
      </p:sp>
      <p:pic>
        <p:nvPicPr>
          <p:cNvPr id="142" name="图片 141"/>
          <p:cNvPicPr/>
          <p:nvPr/>
        </p:nvPicPr>
        <p:blipFill>
          <a:blip r:embed="rId2"/>
          <a:stretch/>
        </p:blipFill>
        <p:spPr>
          <a:xfrm>
            <a:off x="182880" y="1074600"/>
            <a:ext cx="8852040" cy="49604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Shape 1"/>
          <p:cNvSpPr txBox="1"/>
          <p:nvPr/>
        </p:nvSpPr>
        <p:spPr>
          <a:xfrm>
            <a:off x="457200" y="274680"/>
            <a:ext cx="8228880" cy="1142280"/>
          </a:xfrm>
          <a:prstGeom prst="rect">
            <a:avLst/>
          </a:prstGeom>
          <a:noFill/>
          <a:ln>
            <a:noFill/>
          </a:ln>
        </p:spPr>
        <p:txBody>
          <a:bodyPr lIns="0" tIns="0" rIns="0" bIns="0" anchor="ctr"/>
          <a:lstStyle/>
          <a:p>
            <a:endParaRPr lang="zh-CN" sz="1800" b="0" strike="noStrike" spc="-1">
              <a:solidFill>
                <a:srgbClr val="000000"/>
              </a:solidFill>
              <a:latin typeface="Arial"/>
            </a:endParaRPr>
          </a:p>
        </p:txBody>
      </p:sp>
      <p:pic>
        <p:nvPicPr>
          <p:cNvPr id="144" name="图片 143"/>
          <p:cNvPicPr/>
          <p:nvPr/>
        </p:nvPicPr>
        <p:blipFill>
          <a:blip r:embed="rId2"/>
          <a:stretch/>
        </p:blipFill>
        <p:spPr>
          <a:xfrm>
            <a:off x="113400" y="1209240"/>
            <a:ext cx="8756280" cy="49172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457200" y="274680"/>
            <a:ext cx="8228880" cy="639720"/>
          </a:xfrm>
          <a:prstGeom prst="rect">
            <a:avLst/>
          </a:prstGeom>
          <a:noFill/>
          <a:ln>
            <a:noFill/>
          </a:ln>
        </p:spPr>
        <p:txBody>
          <a:bodyPr lIns="0" tIns="0" rIns="0" bIns="0" anchor="ctr"/>
          <a:lstStyle/>
          <a:p>
            <a:r>
              <a:rPr lang="zh-CN" sz="1800" b="0" strike="noStrike" spc="-1">
                <a:solidFill>
                  <a:srgbClr val="000000"/>
                </a:solidFill>
                <a:latin typeface="Arial"/>
              </a:rPr>
              <a:t>高阶项忽略低阶</a:t>
            </a:r>
          </a:p>
        </p:txBody>
      </p:sp>
      <p:pic>
        <p:nvPicPr>
          <p:cNvPr id="146" name="图片 145"/>
          <p:cNvPicPr/>
          <p:nvPr/>
        </p:nvPicPr>
        <p:blipFill>
          <a:blip r:embed="rId2"/>
          <a:stretch/>
        </p:blipFill>
        <p:spPr>
          <a:xfrm>
            <a:off x="124560" y="1005840"/>
            <a:ext cx="8836560" cy="49374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Shape 1"/>
          <p:cNvSpPr txBox="1"/>
          <p:nvPr/>
        </p:nvSpPr>
        <p:spPr>
          <a:xfrm>
            <a:off x="457200" y="274680"/>
            <a:ext cx="8228880" cy="731160"/>
          </a:xfrm>
          <a:prstGeom prst="rect">
            <a:avLst/>
          </a:prstGeom>
          <a:noFill/>
          <a:ln>
            <a:noFill/>
          </a:ln>
        </p:spPr>
        <p:txBody>
          <a:bodyPr lIns="0" tIns="0" rIns="0" bIns="0" anchor="ctr"/>
          <a:lstStyle/>
          <a:p>
            <a:r>
              <a:rPr lang="zh-CN" sz="1800" b="0" strike="noStrike" spc="-1">
                <a:solidFill>
                  <a:srgbClr val="000000"/>
                </a:solidFill>
                <a:latin typeface="Arial"/>
              </a:rPr>
              <a:t>考虑最差情况</a:t>
            </a:r>
            <a:r>
              <a:t/>
            </a:r>
            <a:br/>
            <a:r>
              <a:rPr lang="zh-CN" sz="1800" b="0" strike="noStrike" spc="-1">
                <a:solidFill>
                  <a:srgbClr val="000000"/>
                </a:solidFill>
                <a:latin typeface="Arial"/>
              </a:rPr>
              <a:t>删除复杂度也是O(n)。修改复杂度是O(1)，支持随机访问</a:t>
            </a:r>
          </a:p>
        </p:txBody>
      </p:sp>
      <p:pic>
        <p:nvPicPr>
          <p:cNvPr id="148" name="图片 147"/>
          <p:cNvPicPr/>
          <p:nvPr/>
        </p:nvPicPr>
        <p:blipFill>
          <a:blip r:embed="rId2"/>
          <a:stretch/>
        </p:blipFill>
        <p:spPr>
          <a:xfrm>
            <a:off x="91440" y="1105200"/>
            <a:ext cx="8745120" cy="49298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图片 148"/>
          <p:cNvPicPr/>
          <p:nvPr/>
        </p:nvPicPr>
        <p:blipFill>
          <a:blip r:embed="rId2"/>
          <a:stretch/>
        </p:blipFill>
        <p:spPr>
          <a:xfrm>
            <a:off x="33120" y="815040"/>
            <a:ext cx="9143640" cy="52772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457200" y="274680"/>
            <a:ext cx="8228880" cy="1142280"/>
          </a:xfrm>
          <a:prstGeom prst="rect">
            <a:avLst/>
          </a:prstGeom>
          <a:noFill/>
          <a:ln>
            <a:noFill/>
          </a:ln>
        </p:spPr>
        <p:txBody>
          <a:bodyPr lIns="0" tIns="0" rIns="0" bIns="0" anchor="ctr"/>
          <a:lstStyle/>
          <a:p>
            <a:r>
              <a:rPr lang="zh-CN" sz="1800" b="0" strike="noStrike" spc="-1">
                <a:solidFill>
                  <a:srgbClr val="000000"/>
                </a:solidFill>
                <a:latin typeface="Arial"/>
              </a:rPr>
              <a:t>均摊复杂度</a:t>
            </a:r>
          </a:p>
        </p:txBody>
      </p:sp>
      <p:sp>
        <p:nvSpPr>
          <p:cNvPr id="151" name="TextShape 2"/>
          <p:cNvSpPr txBox="1"/>
          <p:nvPr/>
        </p:nvSpPr>
        <p:spPr>
          <a:xfrm>
            <a:off x="457200" y="1604520"/>
            <a:ext cx="8229240" cy="39772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一个相对比较耗时的操作，如果能保证不会每次都触发的话，这个耗时操作的时间是可以分摊到其他基本操作的</a:t>
            </a:r>
          </a:p>
        </p:txBody>
      </p:sp>
      <p:pic>
        <p:nvPicPr>
          <p:cNvPr id="152" name="图片 151"/>
          <p:cNvPicPr/>
          <p:nvPr/>
        </p:nvPicPr>
        <p:blipFill>
          <a:blip r:embed="rId2"/>
          <a:stretch/>
        </p:blipFill>
        <p:spPr>
          <a:xfrm>
            <a:off x="764640" y="2234520"/>
            <a:ext cx="7830720" cy="44406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片 152"/>
          <p:cNvPicPr/>
          <p:nvPr/>
        </p:nvPicPr>
        <p:blipFill>
          <a:blip r:embed="rId2"/>
          <a:stretch/>
        </p:blipFill>
        <p:spPr>
          <a:xfrm>
            <a:off x="91440" y="1097280"/>
            <a:ext cx="8759880" cy="48254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457200" y="274680"/>
            <a:ext cx="8228880" cy="731160"/>
          </a:xfrm>
          <a:prstGeom prst="rect">
            <a:avLst/>
          </a:prstGeom>
          <a:noFill/>
          <a:ln>
            <a:noFill/>
          </a:ln>
        </p:spPr>
        <p:txBody>
          <a:bodyPr lIns="0" tIns="0" rIns="0" bIns="0" anchor="ctr"/>
          <a:lstStyle/>
          <a:p>
            <a:r>
              <a:rPr lang="zh-CN" sz="1800" b="0" strike="noStrike" spc="-1">
                <a:solidFill>
                  <a:srgbClr val="000000"/>
                </a:solidFill>
                <a:latin typeface="Arial"/>
              </a:rPr>
              <a:t>特殊情况下，复杂度上升</a:t>
            </a:r>
          </a:p>
        </p:txBody>
      </p:sp>
      <p:pic>
        <p:nvPicPr>
          <p:cNvPr id="155" name="图片 154"/>
          <p:cNvPicPr/>
          <p:nvPr/>
        </p:nvPicPr>
        <p:blipFill>
          <a:blip r:embed="rId2"/>
          <a:stretch/>
        </p:blipFill>
        <p:spPr>
          <a:xfrm>
            <a:off x="182880" y="1112040"/>
            <a:ext cx="8836560" cy="49230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457200" y="274680"/>
            <a:ext cx="8228880" cy="639720"/>
          </a:xfrm>
          <a:prstGeom prst="rect">
            <a:avLst/>
          </a:prstGeom>
          <a:noFill/>
          <a:ln>
            <a:noFill/>
          </a:ln>
        </p:spPr>
        <p:txBody>
          <a:bodyPr lIns="0" tIns="0" rIns="0" bIns="0" anchor="ctr"/>
          <a:lstStyle/>
          <a:p>
            <a:r>
              <a:rPr lang="zh-CN" sz="1800" b="0" strike="noStrike" spc="-1">
                <a:solidFill>
                  <a:srgbClr val="000000"/>
                </a:solidFill>
                <a:latin typeface="Arial"/>
              </a:rPr>
              <a:t>用懒算法，防止复杂度震荡</a:t>
            </a:r>
          </a:p>
        </p:txBody>
      </p:sp>
      <p:pic>
        <p:nvPicPr>
          <p:cNvPr id="157" name="图片 156"/>
          <p:cNvPicPr/>
          <p:nvPr/>
        </p:nvPicPr>
        <p:blipFill>
          <a:blip r:embed="rId2"/>
          <a:stretch/>
        </p:blipFill>
        <p:spPr>
          <a:xfrm>
            <a:off x="33120" y="931680"/>
            <a:ext cx="9143640" cy="50439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Picture 2"/>
          <p:cNvPicPr/>
          <p:nvPr/>
        </p:nvPicPr>
        <p:blipFill>
          <a:blip r:embed="rId2"/>
          <a:stretch/>
        </p:blipFill>
        <p:spPr>
          <a:xfrm>
            <a:off x="155520" y="987120"/>
            <a:ext cx="8775000" cy="48697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图片 157"/>
          <p:cNvPicPr/>
          <p:nvPr/>
        </p:nvPicPr>
        <p:blipFill>
          <a:blip r:embed="rId2"/>
          <a:stretch/>
        </p:blipFill>
        <p:spPr>
          <a:xfrm>
            <a:off x="0" y="182880"/>
            <a:ext cx="3935160" cy="2633400"/>
          </a:xfrm>
          <a:prstGeom prst="rect">
            <a:avLst/>
          </a:prstGeom>
          <a:ln>
            <a:solidFill>
              <a:srgbClr val="3465A4"/>
            </a:solidFill>
          </a:ln>
        </p:spPr>
      </p:pic>
      <p:sp>
        <p:nvSpPr>
          <p:cNvPr id="159" name="TextShape 1"/>
          <p:cNvSpPr txBox="1"/>
          <p:nvPr/>
        </p:nvSpPr>
        <p:spPr>
          <a:xfrm>
            <a:off x="92160" y="1737720"/>
            <a:ext cx="1188000" cy="365400"/>
          </a:xfrm>
          <a:prstGeom prst="rect">
            <a:avLst/>
          </a:prstGeom>
          <a:noFill/>
          <a:ln>
            <a:noFill/>
          </a:ln>
        </p:spPr>
        <p:txBody>
          <a:bodyPr lIns="0" tIns="0" rIns="0" bIns="0" anchor="ctr"/>
          <a:lstStyle/>
          <a:p>
            <a:r>
              <a:rPr lang="zh-CN" sz="1800" b="0" strike="noStrike" spc="-1">
                <a:solidFill>
                  <a:srgbClr val="000000"/>
                </a:solidFill>
                <a:latin typeface="Arial"/>
              </a:rPr>
              <a:t>同一端</a:t>
            </a:r>
          </a:p>
        </p:txBody>
      </p:sp>
      <p:pic>
        <p:nvPicPr>
          <p:cNvPr id="160" name="图片 159"/>
          <p:cNvPicPr/>
          <p:nvPr/>
        </p:nvPicPr>
        <p:blipFill>
          <a:blip r:embed="rId3"/>
          <a:stretch/>
        </p:blipFill>
        <p:spPr>
          <a:xfrm>
            <a:off x="4023360" y="46440"/>
            <a:ext cx="4957920" cy="2788200"/>
          </a:xfrm>
          <a:prstGeom prst="rect">
            <a:avLst/>
          </a:prstGeom>
          <a:ln>
            <a:solidFill>
              <a:srgbClr val="3465A4"/>
            </a:solidFill>
          </a:ln>
        </p:spPr>
      </p:pic>
      <p:pic>
        <p:nvPicPr>
          <p:cNvPr id="161" name="图片 160"/>
          <p:cNvPicPr/>
          <p:nvPr/>
        </p:nvPicPr>
        <p:blipFill>
          <a:blip r:embed="rId4"/>
          <a:stretch/>
        </p:blipFill>
        <p:spPr>
          <a:xfrm>
            <a:off x="50040" y="3441600"/>
            <a:ext cx="4389120" cy="2408400"/>
          </a:xfrm>
          <a:prstGeom prst="rect">
            <a:avLst/>
          </a:prstGeom>
          <a:ln>
            <a:solidFill>
              <a:srgbClr val="3465A4"/>
            </a:solidFill>
          </a:ln>
        </p:spPr>
      </p:pic>
      <p:pic>
        <p:nvPicPr>
          <p:cNvPr id="162" name="图片 161"/>
          <p:cNvPicPr/>
          <p:nvPr/>
        </p:nvPicPr>
        <p:blipFill>
          <a:blip r:embed="rId5"/>
          <a:stretch/>
        </p:blipFill>
        <p:spPr>
          <a:xfrm>
            <a:off x="4663440" y="3610440"/>
            <a:ext cx="4114800" cy="2150280"/>
          </a:xfrm>
          <a:prstGeom prst="rect">
            <a:avLst/>
          </a:prstGeom>
          <a:ln>
            <a:solidFill>
              <a:srgbClr val="3465A4"/>
            </a:solid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图片 162"/>
          <p:cNvPicPr/>
          <p:nvPr/>
        </p:nvPicPr>
        <p:blipFill>
          <a:blip r:embed="rId2"/>
          <a:stretch/>
        </p:blipFill>
        <p:spPr>
          <a:xfrm>
            <a:off x="91440" y="701280"/>
            <a:ext cx="8962560" cy="53337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457200" y="274680"/>
            <a:ext cx="8228880" cy="731160"/>
          </a:xfrm>
          <a:prstGeom prst="rect">
            <a:avLst/>
          </a:prstGeom>
          <a:noFill/>
          <a:ln>
            <a:noFill/>
          </a:ln>
        </p:spPr>
        <p:txBody>
          <a:bodyPr lIns="0" tIns="0" rIns="0" bIns="0" anchor="ctr"/>
          <a:lstStyle/>
          <a:p>
            <a:r>
              <a:rPr lang="zh-CN" sz="1800" b="0" strike="noStrike" spc="-1" dirty="0">
                <a:solidFill>
                  <a:srgbClr val="000000"/>
                </a:solidFill>
                <a:latin typeface="Arial"/>
              </a:rPr>
              <a:t>设计方案：接口类Stack中定义下列方法，在ArrayStack泛型类中实现。ArrayStack基于之前定义的动态数组Array实现</a:t>
            </a:r>
          </a:p>
        </p:txBody>
      </p:sp>
      <p:pic>
        <p:nvPicPr>
          <p:cNvPr id="165" name="图片 164"/>
          <p:cNvPicPr/>
          <p:nvPr/>
        </p:nvPicPr>
        <p:blipFill>
          <a:blip r:embed="rId2"/>
          <a:stretch/>
        </p:blipFill>
        <p:spPr>
          <a:xfrm>
            <a:off x="457200" y="1416960"/>
            <a:ext cx="7182000" cy="48135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913" y="509588"/>
            <a:ext cx="5972175" cy="583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398916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8640"/>
            <a:ext cx="8228880" cy="346008"/>
          </a:xfrm>
        </p:spPr>
        <p:txBody>
          <a:bodyPr/>
          <a:lstStyle/>
          <a:p>
            <a:r>
              <a:rPr lang="zh-CN" altLang="en-US" dirty="0" smtClean="0"/>
              <a:t>使用战可以解决的典型题目：括号匹配</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119" y="604537"/>
            <a:ext cx="4919937" cy="291743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9" y="3521973"/>
            <a:ext cx="4919937" cy="264994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Shape 1"/>
          <p:cNvSpPr txBox="1"/>
          <p:nvPr/>
        </p:nvSpPr>
        <p:spPr>
          <a:xfrm>
            <a:off x="5144101" y="604536"/>
            <a:ext cx="3750938" cy="1960368"/>
          </a:xfrm>
          <a:prstGeom prst="rect">
            <a:avLst/>
          </a:prstGeom>
          <a:noFill/>
          <a:ln>
            <a:noFill/>
          </a:ln>
        </p:spPr>
        <p:txBody>
          <a:bodyPr lIns="0" tIns="0" rIns="0" bIns="0" anchor="t"/>
          <a:lstStyle/>
          <a:p>
            <a:r>
              <a:rPr lang="zh-CN" altLang="en-US" sz="1600" spc="-1" dirty="0" smtClean="0">
                <a:solidFill>
                  <a:srgbClr val="000000"/>
                </a:solidFill>
                <a:latin typeface="Arial"/>
              </a:rPr>
              <a:t>将括号依次压入战，当遇到右括号时候，就和战顶元素比较，如果能匹配，就将其出站，最后如果战内没有元素，则满足</a:t>
            </a:r>
            <a:endParaRPr lang="en-US" altLang="zh-CN" sz="1600" spc="-1" dirty="0" smtClean="0">
              <a:solidFill>
                <a:srgbClr val="000000"/>
              </a:solidFill>
              <a:latin typeface="Arial"/>
            </a:endParaRPr>
          </a:p>
          <a:p>
            <a:r>
              <a:rPr lang="en-US" altLang="zh-CN" sz="1600" b="0" strike="noStrike" spc="-1" dirty="0" err="1" smtClean="0">
                <a:solidFill>
                  <a:srgbClr val="000000"/>
                </a:solidFill>
                <a:latin typeface="Arial"/>
              </a:rPr>
              <a:t>LeetCode</a:t>
            </a:r>
            <a:r>
              <a:rPr lang="zh-CN" altLang="en-US" sz="1600" spc="-1" dirty="0" smtClean="0">
                <a:solidFill>
                  <a:srgbClr val="000000"/>
                </a:solidFill>
                <a:latin typeface="Arial"/>
              </a:rPr>
              <a:t>中根据你的类创建对象，然后自定义</a:t>
            </a:r>
            <a:r>
              <a:rPr lang="en-US" altLang="zh-CN" sz="1600" spc="-1" dirty="0" smtClean="0">
                <a:solidFill>
                  <a:srgbClr val="000000"/>
                </a:solidFill>
                <a:latin typeface="Arial"/>
              </a:rPr>
              <a:t>main</a:t>
            </a:r>
            <a:r>
              <a:rPr lang="zh-CN" altLang="en-US" sz="1600" spc="-1" dirty="0" smtClean="0">
                <a:solidFill>
                  <a:srgbClr val="000000"/>
                </a:solidFill>
                <a:latin typeface="Arial"/>
              </a:rPr>
              <a:t>函数访问。所以不能写为</a:t>
            </a:r>
            <a:r>
              <a:rPr lang="en-US" altLang="zh-CN" sz="1600" spc="-1" dirty="0" smtClean="0">
                <a:solidFill>
                  <a:srgbClr val="000000"/>
                </a:solidFill>
                <a:latin typeface="Arial"/>
              </a:rPr>
              <a:t>private</a:t>
            </a:r>
            <a:r>
              <a:rPr lang="zh-CN" altLang="en-US" sz="1600" spc="-1" dirty="0" smtClean="0">
                <a:solidFill>
                  <a:srgbClr val="000000"/>
                </a:solidFill>
                <a:latin typeface="Arial"/>
              </a:rPr>
              <a:t>类型</a:t>
            </a:r>
            <a:endParaRPr lang="en-US" altLang="zh-CN" sz="1600" spc="-1" dirty="0" smtClean="0">
              <a:solidFill>
                <a:srgbClr val="000000"/>
              </a:solidFill>
              <a:latin typeface="Arial"/>
            </a:endParaRPr>
          </a:p>
          <a:p>
            <a:r>
              <a:rPr lang="zh-CN" altLang="en-US" sz="1600" spc="-1" dirty="0" smtClean="0">
                <a:solidFill>
                  <a:srgbClr val="000000"/>
                </a:solidFill>
                <a:latin typeface="Arial"/>
              </a:rPr>
              <a:t>如果不用</a:t>
            </a:r>
            <a:r>
              <a:rPr lang="en-US" altLang="zh-CN" sz="1600" spc="-1" dirty="0" smtClean="0">
                <a:solidFill>
                  <a:srgbClr val="000000"/>
                </a:solidFill>
                <a:latin typeface="Arial"/>
              </a:rPr>
              <a:t>java</a:t>
            </a:r>
            <a:r>
              <a:rPr lang="zh-CN" altLang="en-US" sz="1600" spc="-1" dirty="0" smtClean="0">
                <a:solidFill>
                  <a:srgbClr val="000000"/>
                </a:solidFill>
                <a:latin typeface="Arial"/>
              </a:rPr>
              <a:t>的包，可以将其他类定义为</a:t>
            </a:r>
            <a:r>
              <a:rPr lang="en-US" altLang="zh-CN" sz="1600" spc="-1" dirty="0" smtClean="0">
                <a:solidFill>
                  <a:srgbClr val="000000"/>
                </a:solidFill>
                <a:latin typeface="Arial"/>
              </a:rPr>
              <a:t>solution</a:t>
            </a:r>
            <a:r>
              <a:rPr lang="zh-CN" altLang="en-US" sz="1600" spc="-1" dirty="0" smtClean="0">
                <a:solidFill>
                  <a:srgbClr val="000000"/>
                </a:solidFill>
                <a:latin typeface="Arial"/>
              </a:rPr>
              <a:t>的内部类</a:t>
            </a:r>
            <a:endParaRPr lang="zh-CN" sz="1600" b="0" strike="noStrike" spc="-1" dirty="0">
              <a:solidFill>
                <a:srgbClr val="000000"/>
              </a:solidFill>
              <a:latin typeface="Arial"/>
            </a:endParaRP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1886" y="2636912"/>
            <a:ext cx="3923928" cy="385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573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80"/>
            <a:ext cx="8228880" cy="706048"/>
          </a:xfrm>
        </p:spPr>
        <p:txBody>
          <a:bodyPr/>
          <a:lstStyle/>
          <a:p>
            <a:r>
              <a:rPr lang="zh-CN" altLang="en-US" dirty="0" smtClean="0"/>
              <a:t>队列是先进先出的数据结构 </a:t>
            </a:r>
            <a:r>
              <a:rPr lang="en-US" altLang="zh-CN" dirty="0" smtClean="0"/>
              <a:t>First In First Out (FIFO)</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3" y="1176338"/>
            <a:ext cx="8296275"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0290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80"/>
            <a:ext cx="8291264" cy="490024"/>
          </a:xfrm>
        </p:spPr>
        <p:txBody>
          <a:bodyPr/>
          <a:lstStyle/>
          <a:p>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833438"/>
            <a:ext cx="8281580" cy="5475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2885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692696"/>
            <a:ext cx="5943600"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1863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6302" y="925987"/>
            <a:ext cx="4626920" cy="297941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标题 1"/>
          <p:cNvSpPr>
            <a:spLocks noGrp="1"/>
          </p:cNvSpPr>
          <p:nvPr>
            <p:ph type="title"/>
          </p:nvPr>
        </p:nvSpPr>
        <p:spPr>
          <a:xfrm>
            <a:off x="457200" y="274680"/>
            <a:ext cx="8228880" cy="534945"/>
          </a:xfrm>
        </p:spPr>
        <p:txBody>
          <a:bodyPr/>
          <a:lstStyle/>
          <a:p>
            <a:r>
              <a:rPr lang="zh-CN" altLang="en-US" dirty="0" smtClean="0"/>
              <a:t>每次出队后其他元素位置不变，</a:t>
            </a:r>
            <a:r>
              <a:rPr lang="en-US" altLang="zh-CN" dirty="0" smtClean="0"/>
              <a:t>front</a:t>
            </a:r>
            <a:r>
              <a:rPr lang="zh-CN" altLang="en-US" dirty="0" smtClean="0"/>
              <a:t>指向</a:t>
            </a:r>
            <a:r>
              <a:rPr lang="en-US" altLang="zh-CN" dirty="0" smtClean="0"/>
              <a:t>++</a:t>
            </a:r>
            <a:r>
              <a:rPr lang="zh-CN" altLang="en-US" dirty="0" smtClean="0"/>
              <a:t>，</a:t>
            </a:r>
            <a:r>
              <a:rPr lang="en-US" altLang="zh-CN" dirty="0" smtClean="0"/>
              <a:t>tail</a:t>
            </a:r>
            <a:r>
              <a:rPr lang="zh-CN" altLang="en-US" dirty="0" smtClean="0"/>
              <a:t>到最后的位置时，指向前面空位</a:t>
            </a:r>
            <a:r>
              <a:rPr lang="en-US" altLang="zh-CN" dirty="0" smtClean="0"/>
              <a:t/>
            </a:r>
            <a:br>
              <a:rPr lang="en-US" altLang="zh-CN" dirty="0" smtClean="0"/>
            </a:br>
            <a:r>
              <a:rPr lang="zh-CN" altLang="en-US" dirty="0" smtClean="0"/>
              <a:t>队列里需要空出一个元素使得队首和队尾可以分开</a:t>
            </a:r>
            <a:endParaRPr lang="zh-CN"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26" y="925988"/>
            <a:ext cx="4127844" cy="2979415"/>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矩形 3"/>
          <p:cNvSpPr/>
          <p:nvPr/>
        </p:nvSpPr>
        <p:spPr>
          <a:xfrm>
            <a:off x="4572000" y="1556792"/>
            <a:ext cx="410445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 name="TextBox 2"/>
          <p:cNvSpPr txBox="1"/>
          <p:nvPr/>
        </p:nvSpPr>
        <p:spPr>
          <a:xfrm>
            <a:off x="241426" y="4365104"/>
            <a:ext cx="8723062" cy="369332"/>
          </a:xfrm>
          <a:prstGeom prst="rect">
            <a:avLst/>
          </a:prstGeom>
          <a:noFill/>
        </p:spPr>
        <p:txBody>
          <a:bodyPr wrap="square" rtlCol="0">
            <a:spAutoFit/>
          </a:bodyPr>
          <a:lstStyle/>
          <a:p>
            <a:r>
              <a:rPr lang="zh-CN" altLang="en-US" dirty="0" smtClean="0"/>
              <a:t>注意使用</a:t>
            </a:r>
            <a:endParaRPr lang="zh-CN" altLang="en-US" dirty="0"/>
          </a:p>
        </p:txBody>
      </p:sp>
    </p:spTree>
    <p:extLst>
      <p:ext uri="{BB962C8B-B14F-4D97-AF65-F5344CB8AC3E}">
        <p14:creationId xmlns:p14="http://schemas.microsoft.com/office/powerpoint/2010/main" val="1392798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397" y="140878"/>
            <a:ext cx="7428542" cy="3334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724128" y="692696"/>
            <a:ext cx="1963367" cy="646331"/>
          </a:xfrm>
          <a:prstGeom prst="rect">
            <a:avLst/>
          </a:prstGeom>
          <a:noFill/>
        </p:spPr>
        <p:txBody>
          <a:bodyPr wrap="square" rtlCol="0">
            <a:spAutoFit/>
          </a:bodyPr>
          <a:lstStyle/>
          <a:p>
            <a:r>
              <a:rPr lang="zh-CN" altLang="en-US" sz="1200" dirty="0" smtClean="0">
                <a:solidFill>
                  <a:srgbClr val="FF0000"/>
                </a:solidFill>
              </a:rPr>
              <a:t>这里</a:t>
            </a:r>
            <a:r>
              <a:rPr lang="en-US" altLang="zh-CN" sz="1200" dirty="0" smtClean="0">
                <a:solidFill>
                  <a:srgbClr val="FF0000"/>
                </a:solidFill>
              </a:rPr>
              <a:t>Queue</a:t>
            </a:r>
            <a:r>
              <a:rPr lang="zh-CN" altLang="en-US" sz="1200" dirty="0" smtClean="0">
                <a:solidFill>
                  <a:srgbClr val="FF0000"/>
                </a:solidFill>
              </a:rPr>
              <a:t>为父类，可以传入其子类</a:t>
            </a:r>
            <a:r>
              <a:rPr lang="en-US" altLang="zh-CN" sz="1200" dirty="0" err="1" smtClean="0">
                <a:solidFill>
                  <a:srgbClr val="FF0000"/>
                </a:solidFill>
              </a:rPr>
              <a:t>ArrayQueue</a:t>
            </a:r>
            <a:r>
              <a:rPr lang="zh-CN" altLang="en-US" sz="1200" dirty="0" smtClean="0">
                <a:solidFill>
                  <a:srgbClr val="FF0000"/>
                </a:solidFill>
              </a:rPr>
              <a:t>和</a:t>
            </a:r>
            <a:r>
              <a:rPr lang="en-US" altLang="zh-CN" sz="1200" dirty="0" err="1" smtClean="0">
                <a:solidFill>
                  <a:srgbClr val="FF0000"/>
                </a:solidFill>
              </a:rPr>
              <a:t>LoopQueue</a:t>
            </a:r>
            <a:endParaRPr lang="zh-CN" altLang="en-US" sz="1200" dirty="0">
              <a:solidFill>
                <a:srgbClr val="FF0000"/>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97" y="3645024"/>
            <a:ext cx="5184576" cy="2632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563888" y="955572"/>
            <a:ext cx="1368152" cy="276999"/>
          </a:xfrm>
          <a:prstGeom prst="rect">
            <a:avLst/>
          </a:prstGeom>
          <a:noFill/>
        </p:spPr>
        <p:txBody>
          <a:bodyPr wrap="square" rtlCol="0">
            <a:spAutoFit/>
          </a:bodyPr>
          <a:lstStyle/>
          <a:p>
            <a:r>
              <a:rPr lang="zh-CN" altLang="en-US" sz="1200" dirty="0" smtClean="0">
                <a:solidFill>
                  <a:srgbClr val="FF0000"/>
                </a:solidFill>
              </a:rPr>
              <a:t>纳秒，为</a:t>
            </a:r>
            <a:r>
              <a:rPr lang="en-US" altLang="zh-CN" sz="1200" dirty="0" smtClean="0">
                <a:solidFill>
                  <a:srgbClr val="FF0000"/>
                </a:solidFill>
              </a:rPr>
              <a:t>long</a:t>
            </a:r>
            <a:r>
              <a:rPr lang="zh-CN" altLang="en-US" sz="1200" dirty="0" smtClean="0">
                <a:solidFill>
                  <a:srgbClr val="FF0000"/>
                </a:solidFill>
              </a:rPr>
              <a:t>型</a:t>
            </a:r>
            <a:endParaRPr lang="zh-CN" altLang="en-US" sz="1200" dirty="0">
              <a:solidFill>
                <a:srgbClr val="FF0000"/>
              </a:solidFill>
            </a:endParaRPr>
          </a:p>
        </p:txBody>
      </p:sp>
      <p:sp>
        <p:nvSpPr>
          <p:cNvPr id="8" name="TextBox 7"/>
          <p:cNvSpPr txBox="1"/>
          <p:nvPr/>
        </p:nvSpPr>
        <p:spPr>
          <a:xfrm>
            <a:off x="3347864" y="1246471"/>
            <a:ext cx="1368152" cy="276999"/>
          </a:xfrm>
          <a:prstGeom prst="rect">
            <a:avLst/>
          </a:prstGeom>
          <a:noFill/>
        </p:spPr>
        <p:txBody>
          <a:bodyPr wrap="square" rtlCol="0">
            <a:spAutoFit/>
          </a:bodyPr>
          <a:lstStyle/>
          <a:p>
            <a:r>
              <a:rPr lang="zh-CN" altLang="en-US" sz="1200" dirty="0" smtClean="0">
                <a:solidFill>
                  <a:srgbClr val="FF0000"/>
                </a:solidFill>
              </a:rPr>
              <a:t>生成随机数</a:t>
            </a:r>
            <a:endParaRPr lang="zh-CN" altLang="en-US" sz="1200" dirty="0">
              <a:solidFill>
                <a:srgbClr val="FF0000"/>
              </a:solidFill>
            </a:endParaRPr>
          </a:p>
        </p:txBody>
      </p:sp>
      <p:sp>
        <p:nvSpPr>
          <p:cNvPr id="9" name="TextBox 8"/>
          <p:cNvSpPr txBox="1"/>
          <p:nvPr/>
        </p:nvSpPr>
        <p:spPr>
          <a:xfrm>
            <a:off x="4644008" y="1800051"/>
            <a:ext cx="1584176" cy="276999"/>
          </a:xfrm>
          <a:prstGeom prst="rect">
            <a:avLst/>
          </a:prstGeom>
          <a:noFill/>
        </p:spPr>
        <p:txBody>
          <a:bodyPr wrap="square" rtlCol="0">
            <a:spAutoFit/>
          </a:bodyPr>
          <a:lstStyle/>
          <a:p>
            <a:r>
              <a:rPr lang="zh-CN" altLang="en-US" sz="1200" dirty="0" smtClean="0">
                <a:solidFill>
                  <a:srgbClr val="FF0000"/>
                </a:solidFill>
              </a:rPr>
              <a:t>检查入队出队时间</a:t>
            </a:r>
            <a:endParaRPr lang="zh-CN" altLang="en-US" sz="1200" dirty="0">
              <a:solidFill>
                <a:srgbClr val="FF0000"/>
              </a:solidFill>
            </a:endParaRPr>
          </a:p>
        </p:txBody>
      </p:sp>
    </p:spTree>
    <p:extLst>
      <p:ext uri="{BB962C8B-B14F-4D97-AF65-F5344CB8AC3E}">
        <p14:creationId xmlns:p14="http://schemas.microsoft.com/office/powerpoint/2010/main" val="791528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2"/>
          <p:cNvPicPr/>
          <p:nvPr/>
        </p:nvPicPr>
        <p:blipFill>
          <a:blip r:embed="rId2"/>
          <a:stretch/>
        </p:blipFill>
        <p:spPr>
          <a:xfrm>
            <a:off x="457200" y="838080"/>
            <a:ext cx="8519760" cy="48301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32656"/>
            <a:ext cx="6589961"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003303" y="1855857"/>
            <a:ext cx="1368152" cy="276999"/>
          </a:xfrm>
          <a:prstGeom prst="rect">
            <a:avLst/>
          </a:prstGeom>
          <a:noFill/>
        </p:spPr>
        <p:txBody>
          <a:bodyPr wrap="square" rtlCol="0">
            <a:spAutoFit/>
          </a:bodyPr>
          <a:lstStyle/>
          <a:p>
            <a:r>
              <a:rPr lang="zh-CN" altLang="en-US" sz="1200" dirty="0" smtClean="0">
                <a:solidFill>
                  <a:srgbClr val="FF0000"/>
                </a:solidFill>
              </a:rPr>
              <a:t>不是真正的动态</a:t>
            </a:r>
            <a:endParaRPr lang="zh-CN" altLang="en-US" sz="1200" dirty="0">
              <a:solidFill>
                <a:srgbClr val="FF0000"/>
              </a:solidFill>
            </a:endParaRPr>
          </a:p>
        </p:txBody>
      </p:sp>
    </p:spTree>
    <p:extLst>
      <p:ext uri="{BB962C8B-B14F-4D97-AF65-F5344CB8AC3E}">
        <p14:creationId xmlns:p14="http://schemas.microsoft.com/office/powerpoint/2010/main" val="3029197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53" y="115845"/>
            <a:ext cx="4239931" cy="348809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910" y="95810"/>
            <a:ext cx="3970585" cy="35377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679" y="3717032"/>
            <a:ext cx="4616806" cy="273690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323528" y="5733256"/>
            <a:ext cx="1584176" cy="276999"/>
          </a:xfrm>
          <a:prstGeom prst="rect">
            <a:avLst/>
          </a:prstGeom>
          <a:noFill/>
        </p:spPr>
        <p:txBody>
          <a:bodyPr wrap="square" rtlCol="0">
            <a:spAutoFit/>
          </a:bodyPr>
          <a:lstStyle/>
          <a:p>
            <a:r>
              <a:rPr lang="zh-CN" altLang="en-US" sz="1200" b="1" dirty="0" smtClean="0">
                <a:solidFill>
                  <a:srgbClr val="FF0000"/>
                </a:solidFill>
              </a:rPr>
              <a:t>将</a:t>
            </a:r>
            <a:r>
              <a:rPr lang="en-US" altLang="zh-CN" sz="1200" b="1" dirty="0" smtClean="0">
                <a:solidFill>
                  <a:srgbClr val="FF0000"/>
                </a:solidFill>
              </a:rPr>
              <a:t>head</a:t>
            </a:r>
            <a:r>
              <a:rPr lang="zh-CN" altLang="en-US" sz="1200" b="1" dirty="0" smtClean="0">
                <a:solidFill>
                  <a:srgbClr val="FF0000"/>
                </a:solidFill>
              </a:rPr>
              <a:t>指向</a:t>
            </a:r>
            <a:r>
              <a:rPr lang="en-US" altLang="zh-CN" sz="1200" b="1" dirty="0" smtClean="0">
                <a:solidFill>
                  <a:srgbClr val="FF0000"/>
                </a:solidFill>
              </a:rPr>
              <a:t>666</a:t>
            </a:r>
            <a:endParaRPr lang="zh-CN" altLang="en-US" sz="1200" b="1" dirty="0">
              <a:solidFill>
                <a:srgbClr val="FF0000"/>
              </a:solidFill>
            </a:endParaRPr>
          </a:p>
        </p:txBody>
      </p:sp>
    </p:spTree>
    <p:extLst>
      <p:ext uri="{BB962C8B-B14F-4D97-AF65-F5344CB8AC3E}">
        <p14:creationId xmlns:p14="http://schemas.microsoft.com/office/powerpoint/2010/main" val="887515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16632"/>
            <a:ext cx="5309220" cy="2971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724" y="3356992"/>
            <a:ext cx="5510956" cy="3163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516216" y="1724317"/>
            <a:ext cx="1656184" cy="1754326"/>
          </a:xfrm>
          <a:prstGeom prst="rect">
            <a:avLst/>
          </a:prstGeom>
          <a:noFill/>
        </p:spPr>
        <p:txBody>
          <a:bodyPr wrap="square" rtlCol="0">
            <a:spAutoFit/>
          </a:bodyPr>
          <a:lstStyle/>
          <a:p>
            <a:r>
              <a:rPr lang="zh-CN" altLang="en-US" sz="3600" b="1" dirty="0" smtClean="0">
                <a:solidFill>
                  <a:srgbClr val="FF0000"/>
                </a:solidFill>
              </a:rPr>
              <a:t>用纸笔写写逻辑！</a:t>
            </a:r>
            <a:endParaRPr lang="zh-CN" altLang="en-US" sz="3600" b="1" dirty="0">
              <a:solidFill>
                <a:srgbClr val="FF0000"/>
              </a:solidFill>
            </a:endParaRPr>
          </a:p>
        </p:txBody>
      </p:sp>
    </p:spTree>
    <p:extLst>
      <p:ext uri="{BB962C8B-B14F-4D97-AF65-F5344CB8AC3E}">
        <p14:creationId xmlns:p14="http://schemas.microsoft.com/office/powerpoint/2010/main" val="440180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7896225"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55576" y="4293096"/>
            <a:ext cx="1656184" cy="2246769"/>
          </a:xfrm>
          <a:prstGeom prst="rect">
            <a:avLst/>
          </a:prstGeom>
          <a:noFill/>
        </p:spPr>
        <p:txBody>
          <a:bodyPr wrap="square" rtlCol="0">
            <a:spAutoFit/>
          </a:bodyPr>
          <a:lstStyle/>
          <a:p>
            <a:r>
              <a:rPr lang="zh-CN" altLang="en-US" sz="2000" b="1" dirty="0" smtClean="0">
                <a:solidFill>
                  <a:srgbClr val="FF0000"/>
                </a:solidFill>
              </a:rPr>
              <a:t>这样在插入元素的时候就不用单独讨论第一个位置没有元素指向的情况</a:t>
            </a:r>
            <a:endParaRPr lang="zh-CN" altLang="en-US" sz="2000" b="1" dirty="0">
              <a:solidFill>
                <a:srgbClr val="FF0000"/>
              </a:solidFill>
            </a:endParaRPr>
          </a:p>
        </p:txBody>
      </p:sp>
    </p:spTree>
    <p:extLst>
      <p:ext uri="{BB962C8B-B14F-4D97-AF65-F5344CB8AC3E}">
        <p14:creationId xmlns:p14="http://schemas.microsoft.com/office/powerpoint/2010/main" val="3866346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1800" b="0" strike="noStrike" spc="-1">
                <a:solidFill>
                  <a:srgbClr val="000000"/>
                </a:solidFill>
                <a:latin typeface="Calibri"/>
                <a:ea typeface="DejaVu Sans"/>
              </a:rPr>
              <a:t>下面写法性能远大于上面。所以cpp，java这种编译型的语音更方便学习数据结构</a:t>
            </a:r>
            <a:endParaRPr lang="en-US" sz="1800" b="0" strike="noStrike" spc="-1">
              <a:latin typeface="Arial"/>
            </a:endParaRPr>
          </a:p>
        </p:txBody>
      </p:sp>
      <p:pic>
        <p:nvPicPr>
          <p:cNvPr id="121" name="图片 88"/>
          <p:cNvPicPr/>
          <p:nvPr/>
        </p:nvPicPr>
        <p:blipFill>
          <a:blip r:embed="rId2"/>
          <a:stretch/>
        </p:blipFill>
        <p:spPr>
          <a:xfrm>
            <a:off x="365760" y="1280160"/>
            <a:ext cx="8609400" cy="49374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sp>
      <p:pic>
        <p:nvPicPr>
          <p:cNvPr id="123" name="图片 90"/>
          <p:cNvPicPr/>
          <p:nvPr/>
        </p:nvPicPr>
        <p:blipFill>
          <a:blip r:embed="rId2"/>
          <a:stretch/>
        </p:blipFill>
        <p:spPr>
          <a:xfrm>
            <a:off x="33120" y="903240"/>
            <a:ext cx="9143280" cy="51008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sp>
      <p:pic>
        <p:nvPicPr>
          <p:cNvPr id="125" name="图片 92"/>
          <p:cNvPicPr/>
          <p:nvPr/>
        </p:nvPicPr>
        <p:blipFill>
          <a:blip r:embed="rId2"/>
          <a:stretch/>
        </p:blipFill>
        <p:spPr>
          <a:xfrm>
            <a:off x="93960" y="731520"/>
            <a:ext cx="8592120" cy="48056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sp>
      <p:pic>
        <p:nvPicPr>
          <p:cNvPr id="127" name="Picture 2"/>
          <p:cNvPicPr/>
          <p:nvPr/>
        </p:nvPicPr>
        <p:blipFill>
          <a:blip r:embed="rId2"/>
          <a:stretch/>
        </p:blipFill>
        <p:spPr>
          <a:xfrm>
            <a:off x="251640" y="620640"/>
            <a:ext cx="8632080" cy="4968360"/>
          </a:xfrm>
          <a:prstGeom prst="rect">
            <a:avLst/>
          </a:prstGeom>
          <a:ln>
            <a:noFill/>
          </a:ln>
        </p:spPr>
      </p:pic>
      <p:sp>
        <p:nvSpPr>
          <p:cNvPr id="128" name="CustomShape 2"/>
          <p:cNvSpPr/>
          <p:nvPr/>
        </p:nvSpPr>
        <p:spPr>
          <a:xfrm>
            <a:off x="4543920" y="2205000"/>
            <a:ext cx="2448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a:rPr>
              <a:t>Size指向的是第一个没有元素的位置</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Picture 2"/>
          <p:cNvPicPr/>
          <p:nvPr/>
        </p:nvPicPr>
        <p:blipFill>
          <a:blip r:embed="rId2"/>
          <a:srcRect l="15504" r="5997"/>
          <a:stretch/>
        </p:blipFill>
        <p:spPr>
          <a:xfrm>
            <a:off x="539640" y="260640"/>
            <a:ext cx="8471160" cy="5832360"/>
          </a:xfrm>
          <a:prstGeom prst="rect">
            <a:avLst/>
          </a:prstGeom>
          <a:ln>
            <a:noFill/>
          </a:ln>
        </p:spPr>
      </p:pic>
      <p:sp>
        <p:nvSpPr>
          <p:cNvPr id="130" name="CustomShape 1"/>
          <p:cNvSpPr/>
          <p:nvPr/>
        </p:nvSpPr>
        <p:spPr>
          <a:xfrm>
            <a:off x="323640" y="231120"/>
            <a:ext cx="66243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a:rPr>
              <a:t>只能是类对象，基本类型可以和包装类无缝转换</a:t>
            </a:r>
            <a:endParaRPr lang="en-US" sz="1800" b="0" strike="noStrike" spc="-1">
              <a:latin typeface="Arial"/>
            </a:endParaRPr>
          </a:p>
        </p:txBody>
      </p:sp>
      <p:sp>
        <p:nvSpPr>
          <p:cNvPr id="131" name="CustomShape 2"/>
          <p:cNvSpPr/>
          <p:nvPr/>
        </p:nvSpPr>
        <p:spPr>
          <a:xfrm>
            <a:off x="1123560" y="2997000"/>
            <a:ext cx="5328360" cy="719640"/>
          </a:xfrm>
          <a:prstGeom prst="rect">
            <a:avLst/>
          </a:prstGeom>
          <a:noFill/>
          <a:ln w="12600">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Picture 2"/>
          <p:cNvPicPr/>
          <p:nvPr/>
        </p:nvPicPr>
        <p:blipFill>
          <a:blip r:embed="rId2"/>
          <a:stretch/>
        </p:blipFill>
        <p:spPr>
          <a:xfrm>
            <a:off x="420932" y="404640"/>
            <a:ext cx="4362120" cy="2342880"/>
          </a:xfrm>
          <a:prstGeom prst="rect">
            <a:avLst/>
          </a:prstGeom>
          <a:ln>
            <a:noFill/>
          </a:ln>
        </p:spPr>
      </p:pic>
      <p:sp>
        <p:nvSpPr>
          <p:cNvPr id="133" name="CustomShape 1"/>
          <p:cNvSpPr/>
          <p:nvPr/>
        </p:nvSpPr>
        <p:spPr>
          <a:xfrm>
            <a:off x="1259640" y="1340640"/>
            <a:ext cx="3240000" cy="935640"/>
          </a:xfrm>
          <a:prstGeom prst="rect">
            <a:avLst/>
          </a:prstGeom>
          <a:noFill/>
          <a:ln w="12600">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134" name="Picture 3"/>
          <p:cNvPicPr/>
          <p:nvPr/>
        </p:nvPicPr>
        <p:blipFill>
          <a:blip r:embed="rId3"/>
          <a:stretch/>
        </p:blipFill>
        <p:spPr>
          <a:xfrm>
            <a:off x="395640" y="2997000"/>
            <a:ext cx="5702760" cy="2376000"/>
          </a:xfrm>
          <a:prstGeom prst="rect">
            <a:avLst/>
          </a:prstGeom>
          <a:ln>
            <a:noFill/>
          </a:ln>
        </p:spPr>
      </p:pic>
      <p:sp>
        <p:nvSpPr>
          <p:cNvPr id="135" name="CustomShape 2"/>
          <p:cNvSpPr/>
          <p:nvPr/>
        </p:nvSpPr>
        <p:spPr>
          <a:xfrm>
            <a:off x="395640" y="5589360"/>
            <a:ext cx="820872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u="sng" strike="noStrike" spc="-1">
                <a:solidFill>
                  <a:srgbClr val="0000FF"/>
                </a:solidFill>
                <a:uFillTx/>
                <a:latin typeface="Arial"/>
                <a:ea typeface="DejaVu Sans"/>
                <a:hlinkClick r:id="rId4"/>
              </a:rPr>
              <a:t>具体可以参照：https://www.cnblogs.com/dolphin0520/p/3592500.html</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1150</TotalTime>
  <Words>326</Words>
  <Application>Microsoft Office PowerPoint</Application>
  <PresentationFormat>全屏显示(4:3)</PresentationFormat>
  <Paragraphs>32</Paragraphs>
  <Slides>33</Slides>
  <Notes>0</Notes>
  <HiddenSlides>0</HiddenSlides>
  <MMClips>0</MMClips>
  <ScaleCrop>false</ScaleCrop>
  <HeadingPairs>
    <vt:vector size="4" baseType="variant">
      <vt:variant>
        <vt:lpstr>主题</vt:lpstr>
      </vt:variant>
      <vt:variant>
        <vt:i4>3</vt:i4>
      </vt:variant>
      <vt:variant>
        <vt:lpstr>幻灯片标题</vt:lpstr>
      </vt:variant>
      <vt:variant>
        <vt:i4>33</vt:i4>
      </vt:variant>
    </vt:vector>
  </HeadingPairs>
  <TitlesOfParts>
    <vt:vector size="36" baseType="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使用战可以解决的典型题目：括号匹配</vt:lpstr>
      <vt:lpstr>队列是先进先出的数据结构 First In First Out (FIFO)</vt:lpstr>
      <vt:lpstr>PowerPoint 演示文稿</vt:lpstr>
      <vt:lpstr>PowerPoint 演示文稿</vt:lpstr>
      <vt:lpstr>每次出队后其他元素位置不变，front指向++，tail到最后的位置时，指向前面空位 队列里需要空出一个元素使得队首和队尾可以分开</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数据结构与算法</dc:title>
  <dc:subject/>
  <dc:creator>Xu, Xiao Long - GTM SHA (CT RDA AUC PAE-CN) (CT RDA SDT PSG-CN)</dc:creator>
  <cp:keywords>C_Unrestricted</cp:keywords>
  <dc:description/>
  <cp:lastModifiedBy>XXL</cp:lastModifiedBy>
  <cp:revision>62</cp:revision>
  <dcterms:created xsi:type="dcterms:W3CDTF">2006-08-16T00:00:00Z</dcterms:created>
  <dcterms:modified xsi:type="dcterms:W3CDTF">2019-04-15T15:53:56Z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Document Confidentiality">
    <vt:lpwstr>Unrestricted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10</vt:i4>
  </property>
  <property fmtid="{D5CDD505-2E9C-101B-9397-08002B2CF9AE}" pid="13" name="_AdHocReviewCycleID">
    <vt:i4>-30902666</vt:i4>
  </property>
  <property fmtid="{D5CDD505-2E9C-101B-9397-08002B2CF9AE}" pid="14" name="_AuthorEmail">
    <vt:lpwstr>xu.xiaolong@siemens.com</vt:lpwstr>
  </property>
  <property fmtid="{D5CDD505-2E9C-101B-9397-08002B2CF9AE}" pid="15" name="_AuthorEmailDisplayName">
    <vt:lpwstr>Xu, Xiao Long - GTM SHA (CT RDA AUC PAE-CN) (CT RDA SDT PSG-CN)</vt:lpwstr>
  </property>
  <property fmtid="{D5CDD505-2E9C-101B-9397-08002B2CF9AE}" pid="16" name="_EmailSubject">
    <vt:lpwstr/>
  </property>
  <property fmtid="{D5CDD505-2E9C-101B-9397-08002B2CF9AE}" pid="17" name="_NewReviewCycle">
    <vt:lpwstr/>
  </property>
  <property fmtid="{D5CDD505-2E9C-101B-9397-08002B2CF9AE}" pid="18" name="sodocoClasId">
    <vt:i4>0</vt:i4>
  </property>
  <property fmtid="{D5CDD505-2E9C-101B-9397-08002B2CF9AE}" pid="19" name="sodocoClasLang">
    <vt:lpwstr>Unrestricted</vt:lpwstr>
  </property>
  <property fmtid="{D5CDD505-2E9C-101B-9397-08002B2CF9AE}" pid="20" name="sodocoClasLangId">
    <vt:i4>0</vt:i4>
  </property>
</Properties>
</file>